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f32fba01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f32fba01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f32fba01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f32fba01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f32fba01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f32fba01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32fba01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32fba01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f32fba01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f32fba01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f32fba01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f32fba01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f32fba01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f32fba01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f32fba01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f32fba01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f32fba01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f32fba01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f32fba01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f32fba01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deb7c09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deb7c09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f32fba01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f32fba01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32fba01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f32fba01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f566fda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f566fda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f32fba01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f32fba01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f32fba01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f32fba01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f32fba01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f32fba01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f32fba01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f32fba01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f32fba01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f32fba01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f32fba016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f32fba01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f32fba01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f32fba01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f32fba0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f32fba0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f32fba01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f32fba01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f32fba016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f32fba016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f32fba016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f32fba01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f32fba016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f32fba016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f32fba01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f32fba01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32fba01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32fba01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f32fba01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f32fba01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f32fba0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f32fba0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32fba01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32fba01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f32fba0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f32fba0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мне пирамида, если я не Хеопс?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тестов для бизнеса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/>
              <a:t>с ними всегда быстрее, а значит дешевле($)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/>
              <a:t>требуют вложений($), окупаются со временем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Char char="●"/>
            </a:pPr>
            <a:r>
              <a:rPr lang="ru" sz="2200">
                <a:solidFill>
                  <a:srgbClr val="990000"/>
                </a:solidFill>
              </a:rPr>
              <a:t>требуют вложений($) и не окупаются</a:t>
            </a:r>
            <a:endParaRPr sz="2200">
              <a:solidFill>
                <a:srgbClr val="99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Char char="●"/>
            </a:pPr>
            <a:r>
              <a:rPr lang="ru" sz="2200">
                <a:solidFill>
                  <a:srgbClr val="990000"/>
                </a:solidFill>
              </a:rPr>
              <a:t>требуют вложений($) не окупаются, еще и замедляют всю разработку</a:t>
            </a:r>
            <a:endParaRPr sz="22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Пирамида тестирования</a:t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213" y="1121400"/>
            <a:ext cx="500958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Позитивные и негативные тесты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050" y="1093638"/>
            <a:ext cx="6495900" cy="34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Классы эквивалентности</a:t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654250" y="1534650"/>
            <a:ext cx="2874600" cy="103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Год</a:t>
            </a:r>
            <a:r>
              <a:rPr lang="ru" sz="2400"/>
              <a:t> рождения</a:t>
            </a:r>
            <a:r>
              <a:rPr lang="ru" sz="2400">
                <a:solidFill>
                  <a:srgbClr val="FF0000"/>
                </a:solidFill>
              </a:rPr>
              <a:t>*</a:t>
            </a:r>
            <a:r>
              <a:rPr lang="ru" sz="2400"/>
              <a:t>:</a:t>
            </a:r>
            <a:endParaRPr sz="2400"/>
          </a:p>
        </p:txBody>
      </p:sp>
      <p:sp>
        <p:nvSpPr>
          <p:cNvPr id="130" name="Google Shape;130;p25"/>
          <p:cNvSpPr/>
          <p:nvPr/>
        </p:nvSpPr>
        <p:spPr>
          <a:xfrm>
            <a:off x="3896950" y="1534650"/>
            <a:ext cx="2408100" cy="103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1" name="Google Shape;131;p25"/>
          <p:cNvSpPr txBox="1"/>
          <p:nvPr/>
        </p:nvSpPr>
        <p:spPr>
          <a:xfrm>
            <a:off x="654250" y="2846675"/>
            <a:ext cx="62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Должно быть</a:t>
            </a:r>
            <a:r>
              <a:rPr lang="ru" sz="1800"/>
              <a:t> </a:t>
            </a:r>
            <a:r>
              <a:rPr lang="ru" sz="1800"/>
              <a:t>больше 1900 года и меньше 2021 года.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Делим данные на классы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Все числа, которые ниже минимальной границы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Число, которое равно нижнее границе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Числа, которые входят в наш диапазон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Число, которое равно верхней границе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Числа, которые выше верхней границы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Не числа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Супер идея! DAU и PA вырастут на 3%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138225"/>
            <a:ext cx="47625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Условие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22222"/>
                </a:solidFill>
              </a:rPr>
              <a:t>0-30 % - danger 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22222"/>
                </a:solidFill>
              </a:rPr>
              <a:t>31-70 % - warning 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222222"/>
                </a:solidFill>
              </a:rPr>
              <a:t>71-100 % - good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Сквозные тесты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222222"/>
                </a:solidFill>
              </a:rPr>
              <a:t>Пусть какой-то webdriver зайдет на страницу, убедится что батарейка на месте.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Интеграционные тесты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GET /usage-power?secret=$secret</a:t>
            </a:r>
            <a:endParaRPr sz="25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90500" marR="1905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1905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rgbClr val="E06666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GET /usage-power</a:t>
            </a:r>
            <a:endParaRPr sz="2500">
              <a:solidFill>
                <a:srgbClr val="E06666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Юнит тесты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rgbClr val="859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ru" sz="20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usageLevel(</a:t>
            </a:r>
            <a:r>
              <a:rPr lang="ru" sz="2000">
                <a:solidFill>
                  <a:srgbClr val="DC322F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ru" sz="20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0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$usagePower</a:t>
            </a:r>
            <a:r>
              <a:rPr lang="ru" sz="20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ru" sz="2000">
                <a:solidFill>
                  <a:srgbClr val="DC322F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string</a:t>
            </a:r>
            <a:endParaRPr sz="2000">
              <a:solidFill>
                <a:srgbClr val="DC322F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0" y="1152475"/>
            <a:ext cx="2861050" cy="3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826825" y="1017725"/>
            <a:ext cx="54561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CTO в Ветменеджер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Пишу на php с 2009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Ironman 70.3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Есть собачка и котик</a:t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Классы эквивалентности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usageLevel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ru" sz="1200">
                <a:solidFill>
                  <a:srgbClr val="859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===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'danger'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"Must be 'danger'"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usageLevel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15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ru" sz="1200">
                <a:solidFill>
                  <a:srgbClr val="859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===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'danger'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"Must be 'danger'"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usageLevel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ru" sz="1200">
                <a:solidFill>
                  <a:srgbClr val="859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===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'danger'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"Must be 'danger'"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usageLevel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31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ru" sz="1200">
                <a:solidFill>
                  <a:srgbClr val="859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==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'warning'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"Must be 'warning'"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2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… и так для всех, еще: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expectException(</a:t>
            </a:r>
            <a:endParaRPr sz="1200">
              <a:solidFill>
                <a:srgbClr val="B58900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InvalidArgumentException</a:t>
            </a: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::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200">
              <a:solidFill>
                <a:srgbClr val="B58900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fn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 =&gt; </a:t>
            </a:r>
            <a:r>
              <a:rPr lang="ru" sz="1200">
                <a:solidFill>
                  <a:srgbClr val="268BD2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usageLevel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200">
                <a:solidFill>
                  <a:srgbClr val="2AA198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-1</a:t>
            </a:r>
            <a:r>
              <a:rPr lang="ru" sz="12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200">
              <a:solidFill>
                <a:srgbClr val="B58900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B58900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Юнит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Они быстрее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Запускаются чаще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Меньше ложных срабатываний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Повышают качество кода(но это не точно)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Минусы: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Б</a:t>
            </a:r>
            <a:r>
              <a:rPr lang="ru"/>
              <a:t>олее чувствительны к рефакторингу кода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пригодилось...</a:t>
            </a:r>
            <a:endParaRPr/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753" y="1114550"/>
            <a:ext cx="4971800" cy="37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Реальная жизнь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</a:t>
            </a:r>
            <a:r>
              <a:rPr lang="ru">
                <a:solidFill>
                  <a:srgbClr val="557799"/>
                </a:solidFill>
              </a:rPr>
              <a:t>&lt;?php</a:t>
            </a:r>
            <a:r>
              <a:rPr lang="ru">
                <a:solidFill>
                  <a:srgbClr val="333333"/>
                </a:solidFill>
              </a:rPr>
              <a:t> 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</a:t>
            </a:r>
            <a:r>
              <a:rPr lang="ru">
                <a:solidFill>
                  <a:srgbClr val="996633"/>
                </a:solidFill>
              </a:rPr>
              <a:t>$results</a:t>
            </a:r>
            <a:r>
              <a:rPr lang="ru">
                <a:solidFill>
                  <a:srgbClr val="333333"/>
                </a:solidFill>
              </a:rPr>
              <a:t> = </a:t>
            </a:r>
            <a:r>
              <a:rPr lang="ru">
                <a:solidFill>
                  <a:srgbClr val="007020"/>
                </a:solidFill>
              </a:rPr>
              <a:t>mysql_query</a:t>
            </a:r>
            <a:r>
              <a:rPr lang="ru">
                <a:solidFill>
                  <a:srgbClr val="333333"/>
                </a:solidFill>
              </a:rPr>
              <a:t>(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    </a:t>
            </a:r>
            <a:r>
              <a:rPr lang="ru">
                <a:solidFill>
                  <a:srgbClr val="333333"/>
                </a:solidFill>
                <a:highlight>
                  <a:srgbClr val="FFF0F0"/>
                </a:highlight>
              </a:rPr>
              <a:t>'SELECT * FROM customers ORDER BY name'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lang="ru">
                <a:solidFill>
                  <a:srgbClr val="557799"/>
                </a:solidFill>
              </a:rPr>
              <a:t>?&gt;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&lt;h2&gt;Customers&lt;/h2&gt;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&lt;ul&gt;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lang="ru">
                <a:solidFill>
                  <a:srgbClr val="557799"/>
                </a:solidFill>
              </a:rPr>
              <a:t>&lt;?php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while</a:t>
            </a:r>
            <a:r>
              <a:rPr lang="ru">
                <a:solidFill>
                  <a:srgbClr val="333333"/>
                </a:solidFill>
              </a:rPr>
              <a:t> (</a:t>
            </a:r>
            <a:r>
              <a:rPr lang="ru">
                <a:solidFill>
                  <a:srgbClr val="996633"/>
                </a:solidFill>
              </a:rPr>
              <a:t>$customer</a:t>
            </a:r>
            <a:r>
              <a:rPr lang="ru">
                <a:solidFill>
                  <a:srgbClr val="333333"/>
                </a:solidFill>
              </a:rPr>
              <a:t> = </a:t>
            </a:r>
            <a:r>
              <a:rPr lang="ru">
                <a:solidFill>
                  <a:srgbClr val="007020"/>
                </a:solidFill>
              </a:rPr>
              <a:t>mysql_fetch_assoc</a:t>
            </a:r>
            <a:r>
              <a:rPr lang="ru">
                <a:solidFill>
                  <a:srgbClr val="333333"/>
                </a:solidFill>
              </a:rPr>
              <a:t>(</a:t>
            </a:r>
            <a:r>
              <a:rPr lang="ru">
                <a:solidFill>
                  <a:srgbClr val="996633"/>
                </a:solidFill>
              </a:rPr>
              <a:t>$results</a:t>
            </a:r>
            <a:r>
              <a:rPr lang="ru">
                <a:solidFill>
                  <a:srgbClr val="333333"/>
                </a:solidFill>
              </a:rPr>
              <a:t>)): </a:t>
            </a:r>
            <a:r>
              <a:rPr lang="ru">
                <a:solidFill>
                  <a:srgbClr val="557799"/>
                </a:solidFill>
              </a:rPr>
              <a:t>?&gt;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    &lt;li&gt;</a:t>
            </a:r>
            <a:r>
              <a:rPr lang="ru">
                <a:solidFill>
                  <a:srgbClr val="557799"/>
                </a:solidFill>
              </a:rPr>
              <a:t>&lt;?</a:t>
            </a:r>
            <a:r>
              <a:rPr lang="ru">
                <a:solidFill>
                  <a:srgbClr val="333333"/>
                </a:solidFill>
              </a:rPr>
              <a:t>= </a:t>
            </a:r>
            <a:r>
              <a:rPr lang="ru">
                <a:solidFill>
                  <a:srgbClr val="996633"/>
                </a:solidFill>
              </a:rPr>
              <a:t>$customer</a:t>
            </a:r>
            <a:r>
              <a:rPr lang="ru">
                <a:solidFill>
                  <a:srgbClr val="333333"/>
                </a:solidFill>
              </a:rPr>
              <a:t>[</a:t>
            </a:r>
            <a:r>
              <a:rPr lang="ru">
                <a:solidFill>
                  <a:srgbClr val="333333"/>
                </a:solidFill>
                <a:highlight>
                  <a:srgbClr val="FFF0F0"/>
                </a:highlight>
              </a:rPr>
              <a:t>'name'</a:t>
            </a:r>
            <a:r>
              <a:rPr lang="ru">
                <a:solidFill>
                  <a:srgbClr val="333333"/>
                </a:solidFill>
              </a:rPr>
              <a:t>] </a:t>
            </a:r>
            <a:r>
              <a:rPr lang="ru">
                <a:solidFill>
                  <a:srgbClr val="557799"/>
                </a:solidFill>
              </a:rPr>
              <a:t>?&gt;</a:t>
            </a:r>
            <a:r>
              <a:rPr lang="ru">
                <a:solidFill>
                  <a:srgbClr val="333333"/>
                </a:solidFill>
              </a:rPr>
              <a:t>&lt;/li&gt;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</a:rPr>
              <a:t>    </a:t>
            </a:r>
            <a:r>
              <a:rPr lang="ru">
                <a:solidFill>
                  <a:srgbClr val="557799"/>
                </a:solidFill>
              </a:rPr>
              <a:t>&lt;?php</a:t>
            </a:r>
            <a:r>
              <a:rPr lang="ru">
                <a:solidFill>
                  <a:srgbClr val="333333"/>
                </a:solidFill>
              </a:rPr>
              <a:t> </a:t>
            </a:r>
            <a:r>
              <a:rPr b="1" lang="ru">
                <a:solidFill>
                  <a:srgbClr val="008800"/>
                </a:solidFill>
              </a:rPr>
              <a:t>endwhile</a:t>
            </a:r>
            <a:r>
              <a:rPr lang="ru">
                <a:solidFill>
                  <a:srgbClr val="333333"/>
                </a:solidFill>
              </a:rPr>
              <a:t>; </a:t>
            </a:r>
            <a:r>
              <a:rPr lang="ru">
                <a:solidFill>
                  <a:srgbClr val="557799"/>
                </a:solidFill>
              </a:rPr>
              <a:t>?&gt;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</a:rPr>
              <a:t>    &lt;/ul&gt;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с этим кодом?</a:t>
            </a:r>
            <a:endParaRPr/>
          </a:p>
        </p:txBody>
      </p:sp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222222"/>
                </a:solidFill>
              </a:rPr>
              <a:t>Юнит тесты отменяются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222222"/>
                </a:solidFill>
              </a:rPr>
              <a:t>Код связан, высокий coupling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222222"/>
                </a:solidFill>
              </a:rPr>
              <a:t>Такой код неудобно переиспользовать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222222"/>
                </a:solidFill>
              </a:rPr>
              <a:t>Помогут SOLID, особенно SRP и DIP.</a:t>
            </a:r>
            <a:endParaRPr sz="2000"/>
          </a:p>
        </p:txBody>
      </p:sp>
      <p:pic>
        <p:nvPicPr>
          <p:cNvPr id="198" name="Google Shape;1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1" y="1152475"/>
            <a:ext cx="2553400" cy="360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Ситуация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попали на такой проект.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Тестов нет.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Нужны фичи, много и быстро.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 делать?</a:t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75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Учитывайте интересы бизнеса</a:t>
            </a:r>
            <a:endParaRPr/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Вам нужны ресурсы($) на тесты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/>
              <a:t>Бизнесу нужно зарабатывать деньги и много фич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200"/>
              <a:t>Найдите разумный </a:t>
            </a:r>
            <a:r>
              <a:rPr b="1" lang="ru" sz="2200"/>
              <a:t>компромисс</a:t>
            </a:r>
            <a:r>
              <a:rPr b="1" lang="ru" sz="2200"/>
              <a:t>. </a:t>
            </a:r>
            <a:endParaRPr b="1"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Начните с интеграционных или сквозных тестов</a:t>
            </a:r>
            <a:endParaRPr/>
          </a:p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</a:t>
            </a:r>
            <a:r>
              <a:rPr lang="ru"/>
              <a:t>берит</a:t>
            </a:r>
            <a:r>
              <a:rPr lang="ru"/>
              <a:t>е 1 важный и достаточно длинный позитивный сценарий.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Например: покупка товара в магазине вместе с оплатой.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Легко и быстро покрыть сквозными тестами api сервиса.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Ваша цель не coverage!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Интегрируйте тесты в процесс разработки</a:t>
            </a:r>
            <a:endParaRPr/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900" y="1227375"/>
            <a:ext cx="34164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0"/>
          <p:cNvSpPr txBox="1"/>
          <p:nvPr/>
        </p:nvSpPr>
        <p:spPr>
          <a:xfrm>
            <a:off x="311700" y="1657500"/>
            <a:ext cx="38976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Настройте CI. Пусть тесты запускаются каждый коммит или как можно чаще. Это крайне важно!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Упрощайте запуск и написание тестов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Запуск тестов - одна простая команда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Используйте удобные инструменты.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Ветменеджер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177" y="1017725"/>
            <a:ext cx="6111649" cy="35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Пишите юнит тесты для нового кода</a:t>
            </a:r>
            <a:endParaRPr/>
          </a:p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Пишите больше кода, похожего на чистые функции. Пусть результат выполнения кода зависит только от входящих параметров или от свойств объекта.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Тестируйте результат, а не поповедение.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Такие тесты ускоряют разработку сейчас, они устойчивы к рефакторингу.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весь код заслуживает тестов</a:t>
            </a:r>
            <a:endParaRPr/>
          </a:p>
        </p:txBody>
      </p:sp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Рефакторинг с тестами нужен не везде.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Важные модули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Тут постоянно что-то падает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Тут мы постоянно что-то допиливаем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Выделяйте бизнес логику - тестируйте бизнес логику.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пишите вредные тесты</a:t>
            </a:r>
            <a:endParaRPr/>
          </a:p>
        </p:txBody>
      </p:sp>
      <p:sp>
        <p:nvSpPr>
          <p:cNvPr id="248" name="Google Shape;24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тесты тривиального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тесты классов с десятками зависимостей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тесты поведения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025" y="946575"/>
            <a:ext cx="2969273" cy="3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4"/>
          <p:cNvSpPr txBox="1"/>
          <p:nvPr/>
        </p:nvSpPr>
        <p:spPr>
          <a:xfrm>
            <a:off x="382800" y="2571750"/>
            <a:ext cx="48441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800">
                <a:solidFill>
                  <a:schemeClr val="dk2"/>
                </a:solidFill>
              </a:rPr>
              <a:t>— Любой рефакторинг превращается в борьбу с тестами, время на рефакторинг увеличивается в разы. </a:t>
            </a:r>
            <a:endParaRPr i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800">
                <a:solidFill>
                  <a:schemeClr val="dk2"/>
                </a:solidFill>
              </a:rPr>
              <a:t>— Тесты ломаются от чего угодно, только не от багов.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Рекомендации</a:t>
            </a:r>
            <a:endParaRPr/>
          </a:p>
        </p:txBody>
      </p:sp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999" y="1361300"/>
            <a:ext cx="2561299" cy="32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12213"/>
            <a:ext cx="3710450" cy="37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программисты бизнесу?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650" y="1017725"/>
            <a:ext cx="5456690" cy="35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Тесты - это деньги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/>
              <a:t>это код, который вам придется написать ($)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/>
              <a:t>это код, который вам придется поддерживать ($)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/>
              <a:t>это код, который вам придется на чем-то запускать ($)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/>
              <a:t>требуют определенной квалификации сотрудников ($)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/>
              <a:t>нужно мониторить, тестами нужно управлять ($)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Может ну их? 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100" y="968275"/>
            <a:ext cx="585780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Пишите тогда - когда это выгодно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700" y="1264963"/>
            <a:ext cx="383857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Тесты не все и не всегда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0050"/>
            <a:ext cx="21526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3033000" y="1017725"/>
            <a:ext cx="6111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Никакая вещь не может быть стоимостью, не будучи предметом потребления. Если она бесполезна, то и затраченный на нее труд бесполезен, не считается за труд.</a:t>
            </a:r>
            <a:endParaRPr sz="2200">
              <a:solidFill>
                <a:srgbClr val="22222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2222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rPr>
              <a:t>(с)Карл Маркс</a:t>
            </a:r>
            <a:endParaRPr sz="2200">
              <a:solidFill>
                <a:srgbClr val="22222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Еще цитата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75" y="1017725"/>
            <a:ext cx="504825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